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4"/>
  </p:notesMasterIdLst>
  <p:handoutMasterIdLst>
    <p:handoutMasterId r:id="rId15"/>
  </p:handoutMasterIdLst>
  <p:sldIdLst>
    <p:sldId id="257" r:id="rId2"/>
    <p:sldId id="258" r:id="rId3"/>
    <p:sldId id="259" r:id="rId4"/>
    <p:sldId id="260" r:id="rId5"/>
    <p:sldId id="261" r:id="rId6"/>
    <p:sldId id="263" r:id="rId7"/>
    <p:sldId id="262" r:id="rId8"/>
    <p:sldId id="264" r:id="rId9"/>
    <p:sldId id="265" r:id="rId10"/>
    <p:sldId id="267" r:id="rId11"/>
    <p:sldId id="268" r:id="rId12"/>
    <p:sldId id="266" r:id="rId1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49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4CBC376-739F-4B85-9D93-6A74D5A2CD21}" type="datetimeFigureOut">
              <a:rPr lang="en-US" smtClean="0"/>
              <a:pPr/>
              <a:t>12/9/2019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7DD25CFF-7BE2-4B94-B8BA-5764F473524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9F49AED-2701-4563-8C53-40795C402EBA}" type="datetimeFigureOut">
              <a:rPr lang="en-US" smtClean="0"/>
              <a:pPr/>
              <a:t>12/9/2019</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6A2E7E2-C79F-43C9-B2C6-59CA0DFC87F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12/9/2019 9:18 PM</a:t>
            </a:fld>
            <a:endParaRPr lang="en-US" dirty="0"/>
          </a:p>
        </p:txBody>
      </p:sp>
      <p:sp>
        <p:nvSpPr>
          <p:cNvPr id="6" name="Footer Placeholder 5"/>
          <p:cNvSpPr>
            <a:spLocks noGrp="1"/>
          </p:cNvSpPr>
          <p:nvPr>
            <p:ph type="ftr" sz="quarter" idx="12"/>
          </p:nvPr>
        </p:nvSpPr>
        <p:spPr>
          <a:xfrm>
            <a:off x="0" y="6513910"/>
            <a:ext cx="8229600" cy="3429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8229599" y="6513910"/>
            <a:ext cx="912284" cy="342900"/>
          </a:xfrm>
        </p:spPr>
        <p:txBody>
          <a:bodyPr/>
          <a:lstStyle/>
          <a:p>
            <a:fld id="{EC87E0CF-87F6-4B58-B8B8-DCAB2DAAF3CA}"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baseline="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pic>
        <p:nvPicPr>
          <p:cNvPr id="6" name="Picture 5" descr="UNCC_WSL_Logo_WHT.gif"/>
          <p:cNvPicPr>
            <a:picLocks noChangeAspect="1"/>
          </p:cNvPicPr>
          <p:nvPr userDrawn="1"/>
        </p:nvPicPr>
        <p:blipFill>
          <a:blip r:embed="rId3"/>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5" name="Picture 4" descr="Swirl.png"/>
          <p:cNvPicPr>
            <a:picLocks noChangeAspect="1"/>
          </p:cNvPicPr>
          <p:nvPr userDrawn="1"/>
        </p:nvPicPr>
        <p:blipFill>
          <a:blip r:embed="rId3"/>
          <a:stretch>
            <a:fillRect/>
          </a:stretch>
        </p:blipFill>
        <p:spPr>
          <a:xfrm>
            <a:off x="0" y="1295400"/>
            <a:ext cx="9144000" cy="3202682"/>
          </a:xfrm>
          <a:prstGeom prst="rect">
            <a:avLst/>
          </a:prstGeom>
        </p:spPr>
      </p:pic>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pic>
        <p:nvPicPr>
          <p:cNvPr id="9" name="Picture 8" descr="UNCC_WSL_Logo_WHT.gif"/>
          <p:cNvPicPr>
            <a:picLocks noChangeAspect="1"/>
          </p:cNvPicPr>
          <p:nvPr userDrawn="1"/>
        </p:nvPicPr>
        <p:blipFill>
          <a:blip r:embed="rId4"/>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UNCC_WSL_Logo_WHT.gif"/>
          <p:cNvPicPr>
            <a:picLocks noChangeAspect="1"/>
          </p:cNvPicPr>
          <p:nvPr userDrawn="1"/>
        </p:nvPicPr>
        <p:blipFill>
          <a:blip r:embed="rId2"/>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UNCC_WSL_Logo_WHT.gif"/>
          <p:cNvPicPr>
            <a:picLocks noChangeAspect="1"/>
          </p:cNvPicPr>
          <p:nvPr userDrawn="1"/>
        </p:nvPicPr>
        <p:blipFill>
          <a:blip r:embed="rId2"/>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UNCC_WSL_Logo_WHT.gif"/>
          <p:cNvPicPr>
            <a:picLocks noChangeAspect="1"/>
          </p:cNvPicPr>
          <p:nvPr userDrawn="1"/>
        </p:nvPicPr>
        <p:blipFill>
          <a:blip r:embed="rId2"/>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descr="UNCC_WSL_Logo_WHT.gif"/>
          <p:cNvPicPr>
            <a:picLocks noChangeAspect="1"/>
          </p:cNvPicPr>
          <p:nvPr userDrawn="1"/>
        </p:nvPicPr>
        <p:blipFill>
          <a:blip r:embed="rId2"/>
          <a:stretch>
            <a:fillRect/>
          </a:stretch>
        </p:blipFill>
        <p:spPr>
          <a:xfrm>
            <a:off x="5943600" y="5930476"/>
            <a:ext cx="3124200" cy="775124"/>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UNCC_WSL_Logo_WHT.gif"/>
          <p:cNvPicPr>
            <a:picLocks noChangeAspect="1"/>
          </p:cNvPicPr>
          <p:nvPr userDrawn="1"/>
        </p:nvPicPr>
        <p:blipFill>
          <a:blip r:embed="rId2"/>
          <a:stretch>
            <a:fillRect/>
          </a:stretch>
        </p:blipFill>
        <p:spPr>
          <a:xfrm>
            <a:off x="5943600" y="5930476"/>
            <a:ext cx="3124200" cy="775124"/>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package" Target="../embeddings/Microsoft_Word_Document.docx"/><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package" Target="../embeddings/Microsoft_Excel_Worksheet.xlsx"/><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file:///C:\UNCC\Fall2019\Databases%206160\Project\Deliverable2\Data_Dictionary_D2.xlsx" TargetMode="Externa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lstStyle/>
          <a:p>
            <a:pPr algn="ctr"/>
            <a:r>
              <a:rPr lang="en-US" dirty="0"/>
              <a:t>Fantastic Four</a:t>
            </a:r>
          </a:p>
        </p:txBody>
      </p:sp>
      <p:sp>
        <p:nvSpPr>
          <p:cNvPr id="3" name="Subtitle 2"/>
          <p:cNvSpPr>
            <a:spLocks noGrp="1"/>
          </p:cNvSpPr>
          <p:nvPr>
            <p:ph type="subTitle" idx="1"/>
          </p:nvPr>
        </p:nvSpPr>
        <p:spPr>
          <a:xfrm>
            <a:off x="685800" y="2667000"/>
            <a:ext cx="7681913" cy="2665412"/>
          </a:xfrm>
        </p:spPr>
        <p:txBody>
          <a:bodyPr>
            <a:normAutofit/>
          </a:bodyPr>
          <a:lstStyle/>
          <a:p>
            <a:r>
              <a:rPr lang="en-US" b="1" dirty="0"/>
              <a:t>Cast: [Group 2]</a:t>
            </a:r>
          </a:p>
          <a:p>
            <a:r>
              <a:rPr lang="en-US" dirty="0" err="1"/>
              <a:t>Akhila</a:t>
            </a:r>
            <a:r>
              <a:rPr lang="en-US" dirty="0"/>
              <a:t> </a:t>
            </a:r>
            <a:r>
              <a:rPr lang="en-US" dirty="0" err="1"/>
              <a:t>Vemana</a:t>
            </a:r>
            <a:r>
              <a:rPr lang="en-US" dirty="0"/>
              <a:t>	           :801149644</a:t>
            </a:r>
          </a:p>
          <a:p>
            <a:r>
              <a:rPr lang="en-US" dirty="0"/>
              <a:t>Anushka </a:t>
            </a:r>
            <a:r>
              <a:rPr lang="en-US" dirty="0" err="1"/>
              <a:t>Tibrewal</a:t>
            </a:r>
            <a:r>
              <a:rPr lang="en-US" dirty="0"/>
              <a:t>         :801134231</a:t>
            </a:r>
          </a:p>
          <a:p>
            <a:r>
              <a:rPr lang="en-US" dirty="0"/>
              <a:t>Sushma </a:t>
            </a:r>
            <a:r>
              <a:rPr lang="en-US" dirty="0" err="1"/>
              <a:t>Saparapu</a:t>
            </a:r>
            <a:r>
              <a:rPr lang="en-US" dirty="0"/>
              <a:t>         :801135662</a:t>
            </a:r>
          </a:p>
          <a:p>
            <a:r>
              <a:rPr lang="en-US" dirty="0" err="1"/>
              <a:t>Siddesh</a:t>
            </a:r>
            <a:r>
              <a:rPr lang="en-US" dirty="0"/>
              <a:t> </a:t>
            </a:r>
            <a:r>
              <a:rPr lang="en-US" dirty="0" err="1"/>
              <a:t>Suhas</a:t>
            </a:r>
            <a:r>
              <a:rPr lang="en-US" dirty="0"/>
              <a:t> </a:t>
            </a:r>
            <a:r>
              <a:rPr lang="en-US" dirty="0" err="1"/>
              <a:t>Sarfare</a:t>
            </a:r>
            <a:r>
              <a:rPr lang="en-US" dirty="0"/>
              <a:t>  :801134143</a:t>
            </a:r>
          </a:p>
        </p:txBody>
      </p:sp>
      <p:pic>
        <p:nvPicPr>
          <p:cNvPr id="5" name="Recorded Sound">
            <a:hlinkClick r:id="" action="ppaction://media"/>
            <a:extLst>
              <a:ext uri="{FF2B5EF4-FFF2-40B4-BE49-F238E27FC236}">
                <a16:creationId xmlns:a16="http://schemas.microsoft.com/office/drawing/2014/main" id="{7290E2DD-721A-438C-9FB3-005FEADCDD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924301"/>
            <a:ext cx="487363" cy="4873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AB0A-8C7D-4AB1-B4FB-FDAAB7CA3C56}"/>
              </a:ext>
            </a:extLst>
          </p:cNvPr>
          <p:cNvSpPr>
            <a:spLocks noGrp="1"/>
          </p:cNvSpPr>
          <p:nvPr>
            <p:ph type="title"/>
          </p:nvPr>
        </p:nvSpPr>
        <p:spPr>
          <a:xfrm>
            <a:off x="685800" y="2590800"/>
            <a:ext cx="8382000" cy="664797"/>
          </a:xfrm>
        </p:spPr>
        <p:txBody>
          <a:bodyPr/>
          <a:lstStyle/>
          <a:p>
            <a:r>
              <a:rPr lang="en-US" dirty="0"/>
              <a:t>Advanced SQL Statements</a:t>
            </a:r>
          </a:p>
        </p:txBody>
      </p:sp>
      <p:pic>
        <p:nvPicPr>
          <p:cNvPr id="3" name="Recorded Sound">
            <a:hlinkClick r:id="" action="ppaction://media"/>
            <a:extLst>
              <a:ext uri="{FF2B5EF4-FFF2-40B4-BE49-F238E27FC236}">
                <a16:creationId xmlns:a16="http://schemas.microsoft.com/office/drawing/2014/main" id="{AC559109-15EC-45CC-A94D-A072B5D49E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914400"/>
            <a:ext cx="487363" cy="487363"/>
          </a:xfrm>
          <a:prstGeom prst="rect">
            <a:avLst/>
          </a:prstGeom>
        </p:spPr>
      </p:pic>
    </p:spTree>
    <p:extLst>
      <p:ext uri="{BB962C8B-B14F-4D97-AF65-F5344CB8AC3E}">
        <p14:creationId xmlns:p14="http://schemas.microsoft.com/office/powerpoint/2010/main" val="169101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263697D8-B4E2-4B2F-8732-5CADDBF5CBEF}"/>
              </a:ext>
            </a:extLst>
          </p:cNvPr>
          <p:cNvGraphicFramePr>
            <a:graphicFrameLocks noChangeAspect="1"/>
          </p:cNvGraphicFramePr>
          <p:nvPr>
            <p:extLst>
              <p:ext uri="{D42A27DB-BD31-4B8C-83A1-F6EECF244321}">
                <p14:modId xmlns:p14="http://schemas.microsoft.com/office/powerpoint/2010/main" val="160679381"/>
              </p:ext>
            </p:extLst>
          </p:nvPr>
        </p:nvGraphicFramePr>
        <p:xfrm>
          <a:off x="685800" y="1127125"/>
          <a:ext cx="3886200" cy="1768475"/>
        </p:xfrm>
        <a:graphic>
          <a:graphicData uri="http://schemas.openxmlformats.org/presentationml/2006/ole">
            <mc:AlternateContent xmlns:mc="http://schemas.openxmlformats.org/markup-compatibility/2006">
              <mc:Choice xmlns:v="urn:schemas-microsoft-com:vml" Requires="v">
                <p:oleObj spid="_x0000_s3090" name="Document" showAsIcon="1" r:id="rId5" imgW="914400" imgH="792360" progId="Word.Document.12">
                  <p:embed/>
                </p:oleObj>
              </mc:Choice>
              <mc:Fallback>
                <p:oleObj name="Document" showAsIcon="1" r:id="rId5" imgW="914400" imgH="792360" progId="Word.Document.12">
                  <p:embed/>
                  <p:pic>
                    <p:nvPicPr>
                      <p:cNvPr id="0" name=""/>
                      <p:cNvPicPr/>
                      <p:nvPr/>
                    </p:nvPicPr>
                    <p:blipFill>
                      <a:blip r:embed="rId6"/>
                      <a:stretch>
                        <a:fillRect/>
                      </a:stretch>
                    </p:blipFill>
                    <p:spPr>
                      <a:xfrm>
                        <a:off x="685800" y="1127125"/>
                        <a:ext cx="3886200" cy="1768475"/>
                      </a:xfrm>
                      <a:prstGeom prst="rect">
                        <a:avLst/>
                      </a:prstGeom>
                    </p:spPr>
                  </p:pic>
                </p:oleObj>
              </mc:Fallback>
            </mc:AlternateContent>
          </a:graphicData>
        </a:graphic>
      </p:graphicFrame>
      <p:pic>
        <p:nvPicPr>
          <p:cNvPr id="4" name="Recorded Sound">
            <a:hlinkClick r:id="" action="ppaction://media"/>
            <a:extLst>
              <a:ext uri="{FF2B5EF4-FFF2-40B4-BE49-F238E27FC236}">
                <a16:creationId xmlns:a16="http://schemas.microsoft.com/office/drawing/2014/main" id="{4D279503-DDB7-4114-B4E1-B1342D535A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696200" y="533400"/>
            <a:ext cx="487363" cy="487363"/>
          </a:xfrm>
          <a:prstGeom prst="rect">
            <a:avLst/>
          </a:prstGeom>
        </p:spPr>
      </p:pic>
    </p:spTree>
    <p:extLst>
      <p:ext uri="{BB962C8B-B14F-4D97-AF65-F5344CB8AC3E}">
        <p14:creationId xmlns:p14="http://schemas.microsoft.com/office/powerpoint/2010/main" val="3854618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FC3C-DCE0-4276-B6C8-CE829780B28D}"/>
              </a:ext>
            </a:extLst>
          </p:cNvPr>
          <p:cNvSpPr>
            <a:spLocks noGrp="1"/>
          </p:cNvSpPr>
          <p:nvPr>
            <p:ph type="title"/>
          </p:nvPr>
        </p:nvSpPr>
        <p:spPr>
          <a:xfrm>
            <a:off x="381000" y="2667000"/>
            <a:ext cx="8382000" cy="664797"/>
          </a:xfrm>
        </p:spPr>
        <p:txBody>
          <a:bodyPr/>
          <a:lstStyle/>
          <a:p>
            <a:pPr algn="ctr"/>
            <a:r>
              <a:rPr lang="en-US" dirty="0"/>
              <a:t>THANK YOU</a:t>
            </a:r>
          </a:p>
        </p:txBody>
      </p:sp>
      <p:pic>
        <p:nvPicPr>
          <p:cNvPr id="3" name="Recorded Sound">
            <a:hlinkClick r:id="" action="ppaction://media"/>
            <a:extLst>
              <a:ext uri="{FF2B5EF4-FFF2-40B4-BE49-F238E27FC236}">
                <a16:creationId xmlns:a16="http://schemas.microsoft.com/office/drawing/2014/main" id="{1DF9E2B2-9941-4917-AF16-7291A21165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91400" y="990600"/>
            <a:ext cx="487363" cy="487363"/>
          </a:xfrm>
          <a:prstGeom prst="rect">
            <a:avLst/>
          </a:prstGeom>
        </p:spPr>
      </p:pic>
    </p:spTree>
    <p:extLst>
      <p:ext uri="{BB962C8B-B14F-4D97-AF65-F5344CB8AC3E}">
        <p14:creationId xmlns:p14="http://schemas.microsoft.com/office/powerpoint/2010/main" val="2427070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 in front of a brick building&#10;&#10;Description automatically generated">
            <a:extLst>
              <a:ext uri="{FF2B5EF4-FFF2-40B4-BE49-F238E27FC236}">
                <a16:creationId xmlns:a16="http://schemas.microsoft.com/office/drawing/2014/main" id="{8D72C4D6-231A-48C9-B093-AA77B889B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11" y="685800"/>
            <a:ext cx="3886200" cy="5105400"/>
          </a:xfrm>
          <a:prstGeom prst="rect">
            <a:avLst/>
          </a:prstGeom>
        </p:spPr>
      </p:pic>
      <p:pic>
        <p:nvPicPr>
          <p:cNvPr id="4" name="Recorded Sound">
            <a:hlinkClick r:id="" action="ppaction://media"/>
            <a:extLst>
              <a:ext uri="{FF2B5EF4-FFF2-40B4-BE49-F238E27FC236}">
                <a16:creationId xmlns:a16="http://schemas.microsoft.com/office/drawing/2014/main" id="{52FEB0F9-1610-4799-A3EF-94904A9E5A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0800" y="1676400"/>
            <a:ext cx="487363" cy="487363"/>
          </a:xfrm>
          <a:prstGeom prst="rect">
            <a:avLst/>
          </a:prstGeom>
        </p:spPr>
      </p:pic>
    </p:spTree>
    <p:extLst>
      <p:ext uri="{BB962C8B-B14F-4D97-AF65-F5344CB8AC3E}">
        <p14:creationId xmlns:p14="http://schemas.microsoft.com/office/powerpoint/2010/main" val="3183562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1210-8774-4C68-8AD3-19896522308F}"/>
              </a:ext>
            </a:extLst>
          </p:cNvPr>
          <p:cNvSpPr>
            <a:spLocks noGrp="1"/>
          </p:cNvSpPr>
          <p:nvPr>
            <p:ph type="title"/>
          </p:nvPr>
        </p:nvSpPr>
        <p:spPr/>
        <p:txBody>
          <a:bodyPr/>
          <a:lstStyle/>
          <a:p>
            <a:r>
              <a:rPr lang="en-US" dirty="0"/>
              <a:t>Agenda for Deliverable 4</a:t>
            </a:r>
          </a:p>
        </p:txBody>
      </p:sp>
      <p:sp>
        <p:nvSpPr>
          <p:cNvPr id="3" name="Text Placeholder 2">
            <a:extLst>
              <a:ext uri="{FF2B5EF4-FFF2-40B4-BE49-F238E27FC236}">
                <a16:creationId xmlns:a16="http://schemas.microsoft.com/office/drawing/2014/main" id="{212BDF7D-7591-4DE9-938D-62297F2F5280}"/>
              </a:ext>
            </a:extLst>
          </p:cNvPr>
          <p:cNvSpPr>
            <a:spLocks noGrp="1"/>
          </p:cNvSpPr>
          <p:nvPr>
            <p:ph type="body" sz="quarter" idx="10"/>
          </p:nvPr>
        </p:nvSpPr>
        <p:spPr>
          <a:xfrm>
            <a:off x="457200" y="1411552"/>
            <a:ext cx="8305800" cy="3151632"/>
          </a:xfrm>
        </p:spPr>
        <p:txBody>
          <a:bodyPr/>
          <a:lstStyle/>
          <a:p>
            <a:r>
              <a:rPr lang="en-US" dirty="0"/>
              <a:t>Scope of the project</a:t>
            </a:r>
          </a:p>
          <a:p>
            <a:r>
              <a:rPr lang="en-US" dirty="0"/>
              <a:t>Business rules in List format</a:t>
            </a:r>
          </a:p>
          <a:p>
            <a:r>
              <a:rPr lang="en-US" dirty="0"/>
              <a:t>Enhanced Entity Relationship Diagram</a:t>
            </a:r>
          </a:p>
          <a:p>
            <a:r>
              <a:rPr lang="en-US" dirty="0"/>
              <a:t>Data dictionary</a:t>
            </a:r>
          </a:p>
          <a:p>
            <a:r>
              <a:rPr lang="en-US" dirty="0"/>
              <a:t>Advanced SQL statements</a:t>
            </a:r>
          </a:p>
          <a:p>
            <a:endParaRPr lang="en-US" dirty="0"/>
          </a:p>
        </p:txBody>
      </p:sp>
      <p:pic>
        <p:nvPicPr>
          <p:cNvPr id="4" name="Recorded Sound">
            <a:hlinkClick r:id="" action="ppaction://media"/>
            <a:extLst>
              <a:ext uri="{FF2B5EF4-FFF2-40B4-BE49-F238E27FC236}">
                <a16:creationId xmlns:a16="http://schemas.microsoft.com/office/drawing/2014/main" id="{C5D1BA12-3120-4C6F-B456-3FB4267248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8000" y="1411552"/>
            <a:ext cx="487363" cy="487363"/>
          </a:xfrm>
          <a:prstGeom prst="rect">
            <a:avLst/>
          </a:prstGeom>
        </p:spPr>
      </p:pic>
    </p:spTree>
    <p:extLst>
      <p:ext uri="{BB962C8B-B14F-4D97-AF65-F5344CB8AC3E}">
        <p14:creationId xmlns:p14="http://schemas.microsoft.com/office/powerpoint/2010/main" val="368942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7D6B-2126-4B47-863A-1F555DFC60A5}"/>
              </a:ext>
            </a:extLst>
          </p:cNvPr>
          <p:cNvSpPr>
            <a:spLocks noGrp="1"/>
          </p:cNvSpPr>
          <p:nvPr>
            <p:ph type="title"/>
          </p:nvPr>
        </p:nvSpPr>
        <p:spPr/>
        <p:txBody>
          <a:bodyPr/>
          <a:lstStyle/>
          <a:p>
            <a:r>
              <a:rPr lang="en-US" dirty="0"/>
              <a:t>Scope:</a:t>
            </a:r>
          </a:p>
        </p:txBody>
      </p:sp>
      <p:sp>
        <p:nvSpPr>
          <p:cNvPr id="3" name="Text Placeholder 2">
            <a:extLst>
              <a:ext uri="{FF2B5EF4-FFF2-40B4-BE49-F238E27FC236}">
                <a16:creationId xmlns:a16="http://schemas.microsoft.com/office/drawing/2014/main" id="{B60AB84A-1AF6-46F8-B73D-1C211F604A43}"/>
              </a:ext>
            </a:extLst>
          </p:cNvPr>
          <p:cNvSpPr>
            <a:spLocks noGrp="1"/>
          </p:cNvSpPr>
          <p:nvPr>
            <p:ph type="body" sz="quarter" idx="10"/>
          </p:nvPr>
        </p:nvSpPr>
        <p:spPr>
          <a:xfrm>
            <a:off x="381000" y="838200"/>
            <a:ext cx="8382000" cy="5262979"/>
          </a:xfrm>
        </p:spPr>
        <p:txBody>
          <a:bodyPr/>
          <a:lstStyle/>
          <a:p>
            <a:r>
              <a:rPr lang="en-US" sz="3000" dirty="0"/>
              <a:t>The scope of our project, Food Delivery System is to provide food delivery services for the students of UNC Charlotte within the campus.</a:t>
            </a:r>
          </a:p>
          <a:p>
            <a:r>
              <a:rPr lang="en-US" sz="3000" dirty="0"/>
              <a:t>The database system is fully normalized using business rules, entity relationship diagramming, normalization and schema design.</a:t>
            </a:r>
          </a:p>
          <a:p>
            <a:r>
              <a:rPr lang="en-US" sz="3000" dirty="0"/>
              <a:t>Since we have the database which has lots of data, we split the data into multiple tables that stores this data and joined the tables wherever required in order to get the desired outcome.</a:t>
            </a:r>
          </a:p>
          <a:p>
            <a:r>
              <a:rPr lang="en-US" sz="3000" dirty="0"/>
              <a:t>We have made the system secure by providing authorization to the admins managing it.</a:t>
            </a:r>
          </a:p>
        </p:txBody>
      </p:sp>
      <p:pic>
        <p:nvPicPr>
          <p:cNvPr id="4" name="Recorded Sound">
            <a:hlinkClick r:id="" action="ppaction://media"/>
            <a:extLst>
              <a:ext uri="{FF2B5EF4-FFF2-40B4-BE49-F238E27FC236}">
                <a16:creationId xmlns:a16="http://schemas.microsoft.com/office/drawing/2014/main" id="{9BCBBEF3-58B2-46F2-8492-BBA8ABEB9A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77200" y="1828800"/>
            <a:ext cx="487363" cy="487363"/>
          </a:xfrm>
          <a:prstGeom prst="rect">
            <a:avLst/>
          </a:prstGeom>
        </p:spPr>
      </p:pic>
    </p:spTree>
    <p:extLst>
      <p:ext uri="{BB962C8B-B14F-4D97-AF65-F5344CB8AC3E}">
        <p14:creationId xmlns:p14="http://schemas.microsoft.com/office/powerpoint/2010/main" val="92826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EF07-A682-4A0E-A936-2B2C90C5106E}"/>
              </a:ext>
            </a:extLst>
          </p:cNvPr>
          <p:cNvSpPr>
            <a:spLocks noGrp="1"/>
          </p:cNvSpPr>
          <p:nvPr>
            <p:ph type="title"/>
          </p:nvPr>
        </p:nvSpPr>
        <p:spPr>
          <a:xfrm>
            <a:off x="381000" y="211334"/>
            <a:ext cx="8382000" cy="664797"/>
          </a:xfrm>
        </p:spPr>
        <p:txBody>
          <a:bodyPr/>
          <a:lstStyle/>
          <a:p>
            <a:r>
              <a:rPr lang="en-US" dirty="0"/>
              <a:t>Business Rules</a:t>
            </a:r>
          </a:p>
        </p:txBody>
      </p:sp>
      <p:sp>
        <p:nvSpPr>
          <p:cNvPr id="3" name="Text Placeholder 2">
            <a:extLst>
              <a:ext uri="{FF2B5EF4-FFF2-40B4-BE49-F238E27FC236}">
                <a16:creationId xmlns:a16="http://schemas.microsoft.com/office/drawing/2014/main" id="{83F6DC1B-20D5-404B-8E59-36315B53E1AE}"/>
              </a:ext>
            </a:extLst>
          </p:cNvPr>
          <p:cNvSpPr>
            <a:spLocks noGrp="1"/>
          </p:cNvSpPr>
          <p:nvPr>
            <p:ph type="body" sz="quarter" idx="10"/>
          </p:nvPr>
        </p:nvSpPr>
        <p:spPr>
          <a:xfrm>
            <a:off x="381000" y="1411552"/>
            <a:ext cx="8382000" cy="4347344"/>
          </a:xfrm>
        </p:spPr>
        <p:txBody>
          <a:bodyPr/>
          <a:lstStyle/>
          <a:p>
            <a:r>
              <a:rPr lang="en-US" sz="2500" dirty="0"/>
              <a:t>Person entity to Order entity : one-to-many relationship</a:t>
            </a:r>
          </a:p>
          <a:p>
            <a:r>
              <a:rPr lang="en-US" sz="2500" dirty="0"/>
              <a:t>Location entity to Order entity  : one-to-many relationship </a:t>
            </a:r>
          </a:p>
          <a:p>
            <a:r>
              <a:rPr lang="en-US" sz="2500" dirty="0"/>
              <a:t>Order entity to order-items entity : one-to-many relationship </a:t>
            </a:r>
          </a:p>
          <a:p>
            <a:r>
              <a:rPr lang="en-US" sz="2500" dirty="0"/>
              <a:t>Order-items entity and </a:t>
            </a:r>
            <a:r>
              <a:rPr lang="en-US" sz="2500" dirty="0" err="1"/>
              <a:t>ItemRestaurantMapping</a:t>
            </a:r>
            <a:r>
              <a:rPr lang="en-US" sz="2500" dirty="0"/>
              <a:t>: many-to-many relationship</a:t>
            </a:r>
          </a:p>
          <a:p>
            <a:r>
              <a:rPr lang="en-US" sz="2500" dirty="0"/>
              <a:t>Order entity and Driver entity : many-to-one relationship </a:t>
            </a:r>
          </a:p>
          <a:p>
            <a:r>
              <a:rPr lang="en-US" sz="2500" dirty="0"/>
              <a:t>Restaurant entity and </a:t>
            </a:r>
            <a:r>
              <a:rPr lang="en-US" sz="2500" dirty="0" err="1"/>
              <a:t>ItemRestaurantMapping</a:t>
            </a:r>
            <a:r>
              <a:rPr lang="en-US" sz="2500" dirty="0"/>
              <a:t> </a:t>
            </a:r>
            <a:r>
              <a:rPr lang="en-US" sz="2500" dirty="0" err="1"/>
              <a:t>entity:many-to-many</a:t>
            </a:r>
            <a:r>
              <a:rPr lang="en-US" sz="2500" dirty="0"/>
              <a:t> relationship </a:t>
            </a:r>
          </a:p>
          <a:p>
            <a:r>
              <a:rPr lang="en-US" sz="2500" dirty="0"/>
              <a:t>Driver entity and Vehicle entity : one-to-many relationship </a:t>
            </a:r>
          </a:p>
          <a:p>
            <a:r>
              <a:rPr lang="en-US" sz="2500" dirty="0" err="1"/>
              <a:t>ItemRestaurantMapping</a:t>
            </a:r>
            <a:r>
              <a:rPr lang="en-US" sz="2500" dirty="0"/>
              <a:t> entity and </a:t>
            </a:r>
            <a:r>
              <a:rPr lang="en-US" sz="2500" dirty="0" err="1"/>
              <a:t>ItemMaster</a:t>
            </a:r>
            <a:r>
              <a:rPr lang="en-US" sz="2500" dirty="0"/>
              <a:t> entity: many-to-many relationship</a:t>
            </a:r>
          </a:p>
        </p:txBody>
      </p:sp>
      <p:pic>
        <p:nvPicPr>
          <p:cNvPr id="4" name="Recorded Sound">
            <a:hlinkClick r:id="" action="ppaction://media"/>
            <a:extLst>
              <a:ext uri="{FF2B5EF4-FFF2-40B4-BE49-F238E27FC236}">
                <a16:creationId xmlns:a16="http://schemas.microsoft.com/office/drawing/2014/main" id="{7D348A26-3038-4B7E-B222-F5378525C8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15200" y="571677"/>
            <a:ext cx="487363" cy="487363"/>
          </a:xfrm>
          <a:prstGeom prst="rect">
            <a:avLst/>
          </a:prstGeom>
        </p:spPr>
      </p:pic>
    </p:spTree>
    <p:extLst>
      <p:ext uri="{BB962C8B-B14F-4D97-AF65-F5344CB8AC3E}">
        <p14:creationId xmlns:p14="http://schemas.microsoft.com/office/powerpoint/2010/main" val="187132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B21E-4C9C-4E11-961A-B4D39E3CC883}"/>
              </a:ext>
            </a:extLst>
          </p:cNvPr>
          <p:cNvSpPr>
            <a:spLocks noGrp="1"/>
          </p:cNvSpPr>
          <p:nvPr>
            <p:ph type="title"/>
          </p:nvPr>
        </p:nvSpPr>
        <p:spPr>
          <a:xfrm>
            <a:off x="381000" y="2743200"/>
            <a:ext cx="8382000" cy="914400"/>
          </a:xfrm>
        </p:spPr>
        <p:txBody>
          <a:bodyPr/>
          <a:lstStyle/>
          <a:p>
            <a:pPr algn="ctr"/>
            <a:r>
              <a:rPr lang="en-US" dirty="0"/>
              <a:t>EERD </a:t>
            </a:r>
          </a:p>
        </p:txBody>
      </p:sp>
    </p:spTree>
    <p:extLst>
      <p:ext uri="{BB962C8B-B14F-4D97-AF65-F5344CB8AC3E}">
        <p14:creationId xmlns:p14="http://schemas.microsoft.com/office/powerpoint/2010/main" val="20105290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C6A78-F72E-40AA-B470-48743195F8DF}"/>
              </a:ext>
            </a:extLst>
          </p:cNvPr>
          <p:cNvPicPr>
            <a:picLocks noChangeAspect="1"/>
          </p:cNvPicPr>
          <p:nvPr/>
        </p:nvPicPr>
        <p:blipFill>
          <a:blip r:embed="rId4"/>
          <a:stretch>
            <a:fillRect/>
          </a:stretch>
        </p:blipFill>
        <p:spPr>
          <a:xfrm>
            <a:off x="59952" y="0"/>
            <a:ext cx="9024096" cy="6858000"/>
          </a:xfrm>
          <a:prstGeom prst="rect">
            <a:avLst/>
          </a:prstGeom>
        </p:spPr>
      </p:pic>
      <p:pic>
        <p:nvPicPr>
          <p:cNvPr id="3" name="Recorded Sound">
            <a:hlinkClick r:id="" action="ppaction://media"/>
            <a:extLst>
              <a:ext uri="{FF2B5EF4-FFF2-40B4-BE49-F238E27FC236}">
                <a16:creationId xmlns:a16="http://schemas.microsoft.com/office/drawing/2014/main" id="{1A451928-9AAD-44AE-A0A4-A16FC1C2F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7200" y="1066800"/>
            <a:ext cx="487363" cy="487363"/>
          </a:xfrm>
          <a:prstGeom prst="rect">
            <a:avLst/>
          </a:prstGeom>
        </p:spPr>
      </p:pic>
    </p:spTree>
    <p:extLst>
      <p:ext uri="{BB962C8B-B14F-4D97-AF65-F5344CB8AC3E}">
        <p14:creationId xmlns:p14="http://schemas.microsoft.com/office/powerpoint/2010/main" val="262083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6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E59D-A969-4008-A403-6CBC8E33A8BA}"/>
              </a:ext>
            </a:extLst>
          </p:cNvPr>
          <p:cNvSpPr>
            <a:spLocks noGrp="1"/>
          </p:cNvSpPr>
          <p:nvPr>
            <p:ph type="title"/>
          </p:nvPr>
        </p:nvSpPr>
        <p:spPr>
          <a:xfrm>
            <a:off x="381000" y="230188"/>
            <a:ext cx="8382000" cy="664797"/>
          </a:xfrm>
        </p:spPr>
        <p:txBody>
          <a:bodyPr/>
          <a:lstStyle/>
          <a:p>
            <a:r>
              <a:rPr lang="en-US" dirty="0"/>
              <a:t>Data Dictionary</a:t>
            </a:r>
          </a:p>
        </p:txBody>
      </p:sp>
      <p:graphicFrame>
        <p:nvGraphicFramePr>
          <p:cNvPr id="3" name="Object 2">
            <a:extLst>
              <a:ext uri="{FF2B5EF4-FFF2-40B4-BE49-F238E27FC236}">
                <a16:creationId xmlns:a16="http://schemas.microsoft.com/office/drawing/2014/main" id="{DFD13B6A-DB21-412F-9B63-17ADBDCF2EE8}"/>
              </a:ext>
            </a:extLst>
          </p:cNvPr>
          <p:cNvGraphicFramePr>
            <a:graphicFrameLocks noChangeAspect="1"/>
          </p:cNvGraphicFramePr>
          <p:nvPr>
            <p:extLst>
              <p:ext uri="{D42A27DB-BD31-4B8C-83A1-F6EECF244321}">
                <p14:modId xmlns:p14="http://schemas.microsoft.com/office/powerpoint/2010/main" val="1423086338"/>
              </p:ext>
            </p:extLst>
          </p:nvPr>
        </p:nvGraphicFramePr>
        <p:xfrm>
          <a:off x="1822450" y="1371600"/>
          <a:ext cx="1079500" cy="1676400"/>
        </p:xfrm>
        <a:graphic>
          <a:graphicData uri="http://schemas.openxmlformats.org/presentationml/2006/ole">
            <mc:AlternateContent xmlns:mc="http://schemas.openxmlformats.org/markup-compatibility/2006">
              <mc:Choice xmlns:v="urn:schemas-microsoft-com:vml" Requires="v">
                <p:oleObj spid="_x0000_s1057" name="Worksheet" showAsIcon="1" r:id="rId5" imgW="381071" imgH="792417" progId="Excel.Sheet.12">
                  <p:embed/>
                </p:oleObj>
              </mc:Choice>
              <mc:Fallback>
                <p:oleObj name="Worksheet" showAsIcon="1" r:id="rId5" imgW="381071" imgH="792417" progId="Excel.Sheet.12">
                  <p:embed/>
                  <p:pic>
                    <p:nvPicPr>
                      <p:cNvPr id="0" name=""/>
                      <p:cNvPicPr/>
                      <p:nvPr/>
                    </p:nvPicPr>
                    <p:blipFill>
                      <a:blip r:embed="rId6"/>
                      <a:stretch>
                        <a:fillRect/>
                      </a:stretch>
                    </p:blipFill>
                    <p:spPr>
                      <a:xfrm>
                        <a:off x="1822450" y="1371600"/>
                        <a:ext cx="1079500" cy="1676400"/>
                      </a:xfrm>
                      <a:prstGeom prst="rect">
                        <a:avLst/>
                      </a:prstGeom>
                    </p:spPr>
                  </p:pic>
                </p:oleObj>
              </mc:Fallback>
            </mc:AlternateContent>
          </a:graphicData>
        </a:graphic>
      </p:graphicFrame>
      <p:pic>
        <p:nvPicPr>
          <p:cNvPr id="4" name="Recorded Sound">
            <a:hlinkClick r:id="" action="ppaction://media"/>
            <a:extLst>
              <a:ext uri="{FF2B5EF4-FFF2-40B4-BE49-F238E27FC236}">
                <a16:creationId xmlns:a16="http://schemas.microsoft.com/office/drawing/2014/main" id="{7C743FBC-2A01-4AFA-8CF8-82737FF0D9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400800" y="1295400"/>
            <a:ext cx="487363" cy="487363"/>
          </a:xfrm>
          <a:prstGeom prst="rect">
            <a:avLst/>
          </a:prstGeom>
        </p:spPr>
      </p:pic>
    </p:spTree>
    <p:extLst>
      <p:ext uri="{BB962C8B-B14F-4D97-AF65-F5344CB8AC3E}">
        <p14:creationId xmlns:p14="http://schemas.microsoft.com/office/powerpoint/2010/main" val="63577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EB28FF8-DDF1-4AF7-8E35-42902E346DF7}"/>
              </a:ext>
            </a:extLst>
          </p:cNvPr>
          <p:cNvGraphicFramePr>
            <a:graphicFrameLocks noChangeAspect="1"/>
          </p:cNvGraphicFramePr>
          <p:nvPr>
            <p:extLst>
              <p:ext uri="{D42A27DB-BD31-4B8C-83A1-F6EECF244321}">
                <p14:modId xmlns:p14="http://schemas.microsoft.com/office/powerpoint/2010/main" val="843514215"/>
              </p:ext>
            </p:extLst>
          </p:nvPr>
        </p:nvGraphicFramePr>
        <p:xfrm>
          <a:off x="838200" y="609600"/>
          <a:ext cx="7467600" cy="5257800"/>
        </p:xfrm>
        <a:graphic>
          <a:graphicData uri="http://schemas.openxmlformats.org/presentationml/2006/ole">
            <mc:AlternateContent xmlns:mc="http://schemas.openxmlformats.org/markup-compatibility/2006">
              <mc:Choice xmlns:v="urn:schemas-microsoft-com:vml" Requires="v">
                <p:oleObj spid="_x0000_s2081" name="Worksheet" r:id="rId5" imgW="11750253" imgH="9433497" progId="Excel.Sheet.12">
                  <p:link updateAutomatic="1"/>
                </p:oleObj>
              </mc:Choice>
              <mc:Fallback>
                <p:oleObj name="Worksheet" r:id="rId5" imgW="11750253" imgH="9433497" progId="Excel.Sheet.12">
                  <p:link updateAutomatic="1"/>
                  <p:pic>
                    <p:nvPicPr>
                      <p:cNvPr id="0" name=""/>
                      <p:cNvPicPr/>
                      <p:nvPr/>
                    </p:nvPicPr>
                    <p:blipFill>
                      <a:blip r:embed="rId6"/>
                      <a:stretch>
                        <a:fillRect/>
                      </a:stretch>
                    </p:blipFill>
                    <p:spPr>
                      <a:xfrm>
                        <a:off x="838200" y="609600"/>
                        <a:ext cx="7467600" cy="5257800"/>
                      </a:xfrm>
                      <a:prstGeom prst="rect">
                        <a:avLst/>
                      </a:prstGeom>
                    </p:spPr>
                  </p:pic>
                </p:oleObj>
              </mc:Fallback>
            </mc:AlternateContent>
          </a:graphicData>
        </a:graphic>
      </p:graphicFrame>
      <p:pic>
        <p:nvPicPr>
          <p:cNvPr id="3" name="Recorded Sound">
            <a:hlinkClick r:id="" action="ppaction://media"/>
            <a:extLst>
              <a:ext uri="{FF2B5EF4-FFF2-40B4-BE49-F238E27FC236}">
                <a16:creationId xmlns:a16="http://schemas.microsoft.com/office/drawing/2014/main" id="{18CACD4D-C078-43F2-96F7-A132F53A03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58200" y="157588"/>
            <a:ext cx="487363" cy="487363"/>
          </a:xfrm>
          <a:prstGeom prst="rect">
            <a:avLst/>
          </a:prstGeom>
        </p:spPr>
      </p:pic>
    </p:spTree>
    <p:extLst>
      <p:ext uri="{BB962C8B-B14F-4D97-AF65-F5344CB8AC3E}">
        <p14:creationId xmlns:p14="http://schemas.microsoft.com/office/powerpoint/2010/main" val="383618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ample presentation slides">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COE_template03</Template>
  <TotalTime>419</TotalTime>
  <Words>347</Words>
  <Application>Microsoft Office PowerPoint</Application>
  <PresentationFormat>On-screen Show (4:3)</PresentationFormat>
  <Paragraphs>34</Paragraphs>
  <Slides>12</Slides>
  <Notes>1</Notes>
  <HiddenSlides>0</HiddenSlides>
  <MMClips>11</MMClips>
  <ScaleCrop>false</ScaleCrop>
  <HeadingPairs>
    <vt:vector size="10" baseType="variant">
      <vt:variant>
        <vt:lpstr>Fonts Used</vt:lpstr>
      </vt:variant>
      <vt:variant>
        <vt:i4>2</vt:i4>
      </vt:variant>
      <vt:variant>
        <vt:lpstr>Theme</vt:lpstr>
      </vt:variant>
      <vt:variant>
        <vt:i4>1</vt:i4>
      </vt:variant>
      <vt:variant>
        <vt:lpstr>Links</vt:lpstr>
      </vt:variant>
      <vt:variant>
        <vt:i4>1</vt:i4>
      </vt:variant>
      <vt:variant>
        <vt:lpstr>Embedded OLE Servers</vt:lpstr>
      </vt:variant>
      <vt:variant>
        <vt:i4>2</vt:i4>
      </vt:variant>
      <vt:variant>
        <vt:lpstr>Slide Titles</vt:lpstr>
      </vt:variant>
      <vt:variant>
        <vt:i4>12</vt:i4>
      </vt:variant>
    </vt:vector>
  </HeadingPairs>
  <TitlesOfParts>
    <vt:vector size="18" baseType="lpstr">
      <vt:lpstr>Arial</vt:lpstr>
      <vt:lpstr>Calibri</vt:lpstr>
      <vt:lpstr>Sample presentation slides</vt:lpstr>
      <vt:lpstr>file:///C:\UNCC\Fall2019\Databases%206160\Project\Deliverable2\Data_Dictionary_D2.xlsx</vt:lpstr>
      <vt:lpstr>Microsoft Excel Worksheet</vt:lpstr>
      <vt:lpstr>Microsoft Word Document</vt:lpstr>
      <vt:lpstr>Fantastic Four</vt:lpstr>
      <vt:lpstr>PowerPoint Presentation</vt:lpstr>
      <vt:lpstr>Agenda for Deliverable 4</vt:lpstr>
      <vt:lpstr>Scope:</vt:lpstr>
      <vt:lpstr>Business Rules</vt:lpstr>
      <vt:lpstr>EERD </vt:lpstr>
      <vt:lpstr>PowerPoint Presentation</vt:lpstr>
      <vt:lpstr>Data Dictionary</vt:lpstr>
      <vt:lpstr>PowerPoint Presentation</vt:lpstr>
      <vt:lpstr>Advanced SQL Statements</vt:lpstr>
      <vt:lpstr>PowerPoint Presentation</vt:lpstr>
      <vt:lpstr>THANK YOU</vt:lpstr>
    </vt:vector>
  </TitlesOfParts>
  <Company>UNC Charlotte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Madan K</dc:creator>
  <cp:lastModifiedBy>Madan K</cp:lastModifiedBy>
  <cp:revision>44</cp:revision>
  <dcterms:created xsi:type="dcterms:W3CDTF">2019-11-05T20:06:30Z</dcterms:created>
  <dcterms:modified xsi:type="dcterms:W3CDTF">2019-12-10T04:12:21Z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TC102867421033</vt:lpwstr>
  </property>
</Properties>
</file>